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4"/>
  </p:notesMasterIdLst>
  <p:sldIdLst>
    <p:sldId id="256" r:id="rId2"/>
    <p:sldId id="265" r:id="rId3"/>
    <p:sldId id="266" r:id="rId4"/>
    <p:sldId id="267" r:id="rId5"/>
    <p:sldId id="268" r:id="rId6"/>
    <p:sldId id="269" r:id="rId7"/>
    <p:sldId id="264" r:id="rId8"/>
    <p:sldId id="270" r:id="rId9"/>
    <p:sldId id="271" r:id="rId10"/>
    <p:sldId id="274" r:id="rId11"/>
    <p:sldId id="272" r:id="rId12"/>
    <p:sldId id="273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5C90"/>
    <a:srgbClr val="3A927D"/>
    <a:srgbClr val="164770"/>
    <a:srgbClr val="245A4D"/>
    <a:srgbClr val="66C2AC"/>
    <a:srgbClr val="257AC1"/>
    <a:srgbClr val="14436A"/>
    <a:srgbClr val="327E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80" y="-90"/>
      </p:cViewPr>
      <p:guideLst>
        <p:guide orient="horz" pos="4319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9623C03-DE8D-4ECD-B917-1DC4D6650610}" type="datetimeFigureOut">
              <a:rPr lang="ru-RU"/>
              <a:pPr>
                <a:defRPr/>
              </a:pPr>
              <a:t>09.02.2016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  <a:endParaRPr lang="ru-R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F192C4E-C737-4C3A-8726-ACE83D734F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39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10FE67F-D4A0-4582-BCB7-C5DBB51DA4F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rgbClr val="14436A"/>
                </a:solidFill>
                <a:latin typeface="Century Gothic" pitchFamily="34" charset="0"/>
                <a:cs typeface="Segoe UI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rgbClr val="245A4D"/>
                </a:solidFill>
                <a:effectLst>
                  <a:outerShdw blurRad="50800" dist="38100" dir="2700000" algn="tl" rotWithShape="0">
                    <a:schemeClr val="bg1">
                      <a:lumMod val="75000"/>
                      <a:alpha val="40000"/>
                    </a:schemeClr>
                  </a:outerShdw>
                </a:effectLst>
                <a:latin typeface="Century Gothic" pitchFamily="34" charset="0"/>
                <a:cs typeface="Segoe U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0AE402-E631-48E5-8328-05CADBC2D63E}" type="datetimeFigureOut">
              <a:rPr lang="ru-RU"/>
              <a:pPr>
                <a:defRPr/>
              </a:pPr>
              <a:t>09.02.2016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DDA7B-7A92-434F-AD28-528E14A37D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5AC19-BFF8-4C9D-A72A-E3350BBB2308}" type="datetimeFigureOut">
              <a:rPr lang="ru-RU"/>
              <a:pPr>
                <a:defRPr/>
              </a:pPr>
              <a:t>09.02.2016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71518-D1F8-44D2-9408-911B498479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BA9F7-4121-433E-AD9E-B5A60907C5B0}" type="datetimeFigureOut">
              <a:rPr lang="ru-RU"/>
              <a:pPr>
                <a:defRPr/>
              </a:pPr>
              <a:t>09.02.2016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112CF-A785-4DBD-AA79-0A858178C9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9E4AA-F07C-4A6F-937F-E62F2CFF768A}" type="datetimeFigureOut">
              <a:rPr lang="ru-RU"/>
              <a:pPr>
                <a:defRPr/>
              </a:pPr>
              <a:t>09.02.2016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441B47-0C11-4424-9275-13BC7ADF48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D654-3B6E-4648-B763-053DB388F900}" type="datetimeFigureOut">
              <a:rPr lang="ru-RU"/>
              <a:pPr>
                <a:defRPr/>
              </a:pPr>
              <a:t>09.02.2016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0D75D-3C12-46FF-9E4C-28DD420FE9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3A927D"/>
                </a:solidFill>
              </a:defRPr>
            </a:lvl1pPr>
            <a:lvl2pPr>
              <a:defRPr sz="2400">
                <a:solidFill>
                  <a:srgbClr val="3A927D"/>
                </a:solidFill>
              </a:defRPr>
            </a:lvl2pPr>
            <a:lvl3pPr>
              <a:defRPr sz="2000">
                <a:solidFill>
                  <a:srgbClr val="3A927D"/>
                </a:solidFill>
              </a:defRPr>
            </a:lvl3pPr>
            <a:lvl4pPr>
              <a:defRPr sz="1800">
                <a:solidFill>
                  <a:srgbClr val="3A927D"/>
                </a:solidFill>
              </a:defRPr>
            </a:lvl4pPr>
            <a:lvl5pPr>
              <a:defRPr sz="1800">
                <a:solidFill>
                  <a:srgbClr val="3A927D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63E4D-164B-4B8B-85B0-E60E6BAA20FA}" type="datetimeFigureOut">
              <a:rPr lang="ru-RU"/>
              <a:pPr>
                <a:defRPr/>
              </a:pPr>
              <a:t>09.02.2016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E9A2B-681D-4982-8707-3881E0FCAC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3A927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rgbClr val="3A927D"/>
                </a:solidFill>
              </a:defRPr>
            </a:lvl1pPr>
            <a:lvl2pPr>
              <a:defRPr sz="2000">
                <a:solidFill>
                  <a:srgbClr val="3A927D"/>
                </a:solidFill>
              </a:defRPr>
            </a:lvl2pPr>
            <a:lvl3pPr>
              <a:defRPr sz="1800">
                <a:solidFill>
                  <a:srgbClr val="3A927D"/>
                </a:solidFill>
              </a:defRPr>
            </a:lvl3pPr>
            <a:lvl4pPr>
              <a:defRPr sz="1600">
                <a:solidFill>
                  <a:srgbClr val="3A927D"/>
                </a:solidFill>
              </a:defRPr>
            </a:lvl4pPr>
            <a:lvl5pPr>
              <a:defRPr sz="1600">
                <a:solidFill>
                  <a:srgbClr val="3A927D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77EFD9-33D3-4381-A7B8-AB51C0A600C5}" type="datetimeFigureOut">
              <a:rPr lang="ru-RU"/>
              <a:pPr>
                <a:defRPr/>
              </a:pPr>
              <a:t>09.02.2016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3A01B-7544-49C8-949A-27EED9072D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430BA-1390-4388-9863-F68468B91643}" type="datetimeFigureOut">
              <a:rPr lang="ru-RU"/>
              <a:pPr>
                <a:defRPr/>
              </a:pPr>
              <a:t>09.02.2016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F68C3-418D-4DC0-9FF5-3CB0732773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DF95A9-CD0C-4AA7-AC6E-DEB8353B6F0D}" type="datetimeFigureOut">
              <a:rPr lang="ru-RU"/>
              <a:pPr>
                <a:defRPr/>
              </a:pPr>
              <a:t>09.02.2016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2E7BD-3B81-4215-BEA7-5632F7A19F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F5DD7-981D-4C12-B430-214C8861436E}" type="datetimeFigureOut">
              <a:rPr lang="ru-RU"/>
              <a:pPr>
                <a:defRPr/>
              </a:pPr>
              <a:t>09.02.2016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E3A20-54C6-4BE4-A157-61557318F2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94306-B1A6-43B4-AAE1-CCD9BAAFC46E}" type="datetimeFigureOut">
              <a:rPr lang="ru-RU"/>
              <a:pPr>
                <a:defRPr/>
              </a:pPr>
              <a:t>09.02.2016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79CA9-5EDA-4050-86D5-C0F5507D2B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>
              <a:bevelB w="0" h="0"/>
              <a:contourClr>
                <a:srgbClr val="1C5C90"/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F5F6A1C-0D27-4223-B83A-443DABD6C241}" type="datetimeFigureOut">
              <a:rPr lang="ru-RU"/>
              <a:pPr>
                <a:defRPr/>
              </a:pPr>
              <a:t>09.02.2016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B70E995-4970-47C8-951C-1DA6A35DF7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ransition spd="slow">
    <p:wheel spokes="2"/>
  </p:transition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64770"/>
          </a:solidFill>
          <a:effectLst>
            <a:outerShdw blurRad="50800" dist="38100" dir="2700000" algn="tl" rotWithShape="0">
              <a:schemeClr val="bg1">
                <a:lumMod val="75000"/>
                <a:alpha val="40000"/>
              </a:schemeClr>
            </a:outerShdw>
          </a:effectLst>
          <a:latin typeface="+mj-lt"/>
          <a:ea typeface="+mj-ea"/>
          <a:cs typeface="Segoe UI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rgbClr val="164770"/>
          </a:solidFill>
          <a:latin typeface="Century Gothic" pitchFamily="34" charset="0"/>
          <a:cs typeface="Segoe U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rgbClr val="164770"/>
          </a:solidFill>
          <a:latin typeface="Century Gothic" pitchFamily="34" charset="0"/>
          <a:cs typeface="Segoe U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rgbClr val="164770"/>
          </a:solidFill>
          <a:latin typeface="Century Gothic" pitchFamily="34" charset="0"/>
          <a:cs typeface="Segoe U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rgbClr val="164770"/>
          </a:solidFill>
          <a:latin typeface="Century Gothic" pitchFamily="34" charset="0"/>
          <a:cs typeface="Segoe U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164770"/>
          </a:solidFill>
          <a:latin typeface="Century Gothic" pitchFamily="34" charset="0"/>
          <a:cs typeface="Segoe U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164770"/>
          </a:solidFill>
          <a:latin typeface="Century Gothic" pitchFamily="34" charset="0"/>
          <a:cs typeface="Segoe U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164770"/>
          </a:solidFill>
          <a:latin typeface="Century Gothic" pitchFamily="34" charset="0"/>
          <a:cs typeface="Segoe U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164770"/>
          </a:solidFill>
          <a:latin typeface="Century Gothic" pitchFamily="34" charset="0"/>
          <a:cs typeface="Segoe U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rgbClr val="1C5C90"/>
          </a:solidFill>
          <a:latin typeface="+mn-lt"/>
          <a:ea typeface="+mn-ea"/>
          <a:cs typeface="Segoe UI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Blip>
          <a:blip r:embed="rId15"/>
        </a:buBlip>
        <a:defRPr sz="2800" kern="1200">
          <a:solidFill>
            <a:srgbClr val="1C5C90"/>
          </a:solidFill>
          <a:latin typeface="+mn-lt"/>
          <a:ea typeface="+mn-ea"/>
          <a:cs typeface="Segoe UI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400" kern="1200">
          <a:solidFill>
            <a:srgbClr val="1C5C90"/>
          </a:solidFill>
          <a:latin typeface="+mn-lt"/>
          <a:ea typeface="+mn-ea"/>
          <a:cs typeface="Segoe UI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Blip>
          <a:blip r:embed="rId15"/>
        </a:buBlip>
        <a:defRPr sz="2000" kern="1200">
          <a:solidFill>
            <a:srgbClr val="1C5C90"/>
          </a:solidFill>
          <a:latin typeface="+mn-lt"/>
          <a:ea typeface="+mn-ea"/>
          <a:cs typeface="Segoe UI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 kern="1200">
          <a:solidFill>
            <a:srgbClr val="1C5C90"/>
          </a:solidFill>
          <a:latin typeface="+mn-lt"/>
          <a:ea typeface="+mn-ea"/>
          <a:cs typeface="Segoe U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rgbClr val="164770"/>
          </a:solidFill>
          <a:latin typeface="Segoe UI" pitchFamily="34" charset="0"/>
          <a:ea typeface="+mn-ea"/>
          <a:cs typeface="Segoe UI" pitchFamily="34" charset="0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800" kern="1200">
          <a:solidFill>
            <a:srgbClr val="164770"/>
          </a:solidFill>
          <a:latin typeface="Segoe UI" pitchFamily="34" charset="0"/>
          <a:ea typeface="+mn-ea"/>
          <a:cs typeface="Segoe UI" pitchFamily="34" charset="0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600" kern="1200">
          <a:solidFill>
            <a:srgbClr val="164770"/>
          </a:solidFill>
          <a:latin typeface="Segoe UI" pitchFamily="34" charset="0"/>
          <a:ea typeface="+mn-ea"/>
          <a:cs typeface="Segoe UI" pitchFamily="34" charset="0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400" kern="1200">
          <a:solidFill>
            <a:srgbClr val="164770"/>
          </a:solidFill>
          <a:latin typeface="Segoe UI" pitchFamily="34" charset="0"/>
          <a:ea typeface="+mn-ea"/>
          <a:cs typeface="Segoe UI" pitchFamily="34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27916" y="2153956"/>
            <a:ext cx="7772400" cy="1598526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threePt" dir="t"/>
            </a:scene3d>
            <a:sp3d>
              <a:bevelB w="0" h="0"/>
              <a:contourClr>
                <a:srgbClr val="1C5C90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b="1" dirty="0">
              <a:solidFill>
                <a:srgbClr val="14436A"/>
              </a:solidFill>
              <a:effectLst>
                <a:outerShdw blurRad="50800" dist="38100" dir="2700000" algn="tl" rotWithShape="0">
                  <a:schemeClr val="bg1">
                    <a:lumMod val="75000"/>
                    <a:alpha val="40000"/>
                  </a:schemeClr>
                </a:outerShdw>
              </a:effectLst>
              <a:latin typeface="Calibri" pitchFamily="34" charset="0"/>
              <a:ea typeface="+mj-ea"/>
              <a:cs typeface="Segoe UI" pitchFamily="34" charset="0"/>
            </a:endParaRPr>
          </a:p>
        </p:txBody>
      </p:sp>
      <p:pic>
        <p:nvPicPr>
          <p:cNvPr id="1026" name="Picture 2" descr="https://im2-tub-ru.yandex.net/i?id=4f05e3b205c91721961703750f874107&amp;n=33&amp;h=215&amp;w=28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1897550"/>
            <a:ext cx="3870629" cy="2899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14116" y="2828836"/>
            <a:ext cx="3746316" cy="1703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/>
              <a:t>Кузнечик</a:t>
            </a:r>
            <a:r>
              <a:rPr lang="ru-RU" dirty="0"/>
              <a:t> - </a:t>
            </a:r>
            <a:r>
              <a:rPr lang="ru-RU" dirty="0" smtClean="0"/>
              <a:t>прыгающее насекомое отряда </a:t>
            </a:r>
            <a:r>
              <a:rPr lang="ru-RU" dirty="0"/>
              <a:t>прямокрылых, издающее стрекочущие звуки 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v_trave_sidel_kuznechik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671567"/>
      </p:ext>
    </p:extLst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284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268760"/>
            <a:ext cx="626469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Домашнее </a:t>
            </a:r>
            <a:r>
              <a:rPr lang="ru-RU" b="1" i="1" dirty="0" smtClean="0"/>
              <a:t>задание </a:t>
            </a:r>
            <a:r>
              <a:rPr lang="ru-RU" b="1" i="1" u="sng" dirty="0" smtClean="0"/>
              <a:t>на выбор:</a:t>
            </a:r>
            <a:endParaRPr lang="ru-RU" b="1" i="1" u="sng" dirty="0"/>
          </a:p>
          <a:p>
            <a:endParaRPr lang="ru-RU" b="1" i="1" u="sng" dirty="0"/>
          </a:p>
          <a:p>
            <a:pPr marL="285750" indent="-285750">
              <a:buFontTx/>
              <a:buChar char="-"/>
            </a:pPr>
            <a:r>
              <a:rPr lang="ru-RU" dirty="0" smtClean="0"/>
              <a:t>Выучить </a:t>
            </a:r>
            <a:r>
              <a:rPr lang="ru-RU" dirty="0"/>
              <a:t>наизусть любое понравившееся стихотворение В. Хлебникова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pPr marL="285750" indent="-285750">
              <a:buFontTx/>
              <a:buChar char="-"/>
            </a:pPr>
            <a:r>
              <a:rPr lang="ru-RU" dirty="0" smtClean="0"/>
              <a:t>Написать </a:t>
            </a:r>
            <a:r>
              <a:rPr lang="ru-RU" dirty="0"/>
              <a:t>интересное сочинение для родителей в форме рассказа на тему: «Как мы изучали одно стихотворение</a:t>
            </a:r>
            <a:r>
              <a:rPr lang="ru-RU" dirty="0" smtClean="0"/>
              <a:t>».</a:t>
            </a:r>
          </a:p>
          <a:p>
            <a:pPr marL="285750" indent="-285750">
              <a:buFontTx/>
              <a:buChar char="-"/>
            </a:pPr>
            <a:endParaRPr lang="ru-RU" dirty="0"/>
          </a:p>
          <a:p>
            <a:r>
              <a:rPr lang="ru-RU" dirty="0" smtClean="0"/>
              <a:t>-   Написать </a:t>
            </a:r>
            <a:r>
              <a:rPr lang="ru-RU" dirty="0"/>
              <a:t>сочинение «Хочу рассказать о необычном </a:t>
            </a:r>
            <a:r>
              <a:rPr lang="ru-RU" dirty="0" smtClean="0"/>
              <a:t>   стихотворении </a:t>
            </a:r>
            <a:r>
              <a:rPr lang="ru-RU" dirty="0"/>
              <a:t>удивительного поэта</a:t>
            </a:r>
            <a:r>
              <a:rPr lang="ru-RU" dirty="0" smtClean="0"/>
              <a:t>».</a:t>
            </a:r>
          </a:p>
          <a:p>
            <a:endParaRPr lang="ru-RU" dirty="0"/>
          </a:p>
          <a:p>
            <a:pPr marL="285750" indent="-285750">
              <a:buFontTx/>
              <a:buChar char="-"/>
            </a:pPr>
            <a:r>
              <a:rPr lang="ru-RU" dirty="0" smtClean="0"/>
              <a:t>Придумать </a:t>
            </a:r>
            <a:r>
              <a:rPr lang="ru-RU" dirty="0"/>
              <a:t>вопросы к стихотворению или составить кроссворд, тест по творчеству В. Хлебникова</a:t>
            </a:r>
            <a:r>
              <a:rPr lang="ru-RU" dirty="0" smtClean="0"/>
              <a:t>.</a:t>
            </a:r>
          </a:p>
          <a:p>
            <a:pPr marL="285750" indent="-285750">
              <a:buFontTx/>
              <a:buChar char="-"/>
            </a:pPr>
            <a:endParaRPr lang="ru-RU" dirty="0"/>
          </a:p>
          <a:p>
            <a:pPr marL="285750" indent="-285750">
              <a:buFontTx/>
              <a:buChar char="-"/>
            </a:pPr>
            <a:r>
              <a:rPr lang="ru-RU" dirty="0" smtClean="0"/>
              <a:t>Найти и посмотреть самостоятельно или с родителями презентацию о В. Хлебникове.</a:t>
            </a:r>
          </a:p>
        </p:txBody>
      </p:sp>
    </p:spTree>
    <p:extLst>
      <p:ext uri="{BB962C8B-B14F-4D97-AF65-F5344CB8AC3E}">
        <p14:creationId xmlns:p14="http://schemas.microsoft.com/office/powerpoint/2010/main" val="168423123"/>
      </p:ext>
    </p:extLst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2771764"/>
            <a:ext cx="48246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Спасибо за работу!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813540062"/>
      </p:ext>
    </p:extLst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3688" y="1196752"/>
            <a:ext cx="5094312" cy="4455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/>
              <a:t> </a:t>
            </a:r>
            <a:r>
              <a:rPr lang="ru-RU" sz="2400" b="1" dirty="0" err="1"/>
              <a:t>Времыши</a:t>
            </a:r>
            <a:r>
              <a:rPr lang="ru-RU" sz="2400" b="1" dirty="0"/>
              <a:t>-камыши</a:t>
            </a:r>
          </a:p>
          <a:p>
            <a:pPr algn="ctr">
              <a:lnSpc>
                <a:spcPct val="150000"/>
              </a:lnSpc>
            </a:pPr>
            <a:r>
              <a:rPr lang="ru-RU" sz="2400" b="1" dirty="0"/>
              <a:t>На озера береге,</a:t>
            </a:r>
          </a:p>
          <a:p>
            <a:pPr algn="ctr">
              <a:lnSpc>
                <a:spcPct val="150000"/>
              </a:lnSpc>
            </a:pPr>
            <a:r>
              <a:rPr lang="ru-RU" sz="2400" b="1" dirty="0"/>
              <a:t>Где каменья временем,</a:t>
            </a:r>
          </a:p>
          <a:p>
            <a:pPr algn="ctr">
              <a:lnSpc>
                <a:spcPct val="150000"/>
              </a:lnSpc>
            </a:pPr>
            <a:r>
              <a:rPr lang="ru-RU" sz="2400" b="1" dirty="0"/>
              <a:t>Где время </a:t>
            </a:r>
            <a:r>
              <a:rPr lang="ru-RU" sz="2400" b="1" dirty="0" err="1"/>
              <a:t>каменьем</a:t>
            </a:r>
            <a:r>
              <a:rPr lang="ru-RU" sz="2400" b="1" dirty="0"/>
              <a:t>.</a:t>
            </a:r>
          </a:p>
          <a:p>
            <a:pPr algn="ctr">
              <a:lnSpc>
                <a:spcPct val="150000"/>
              </a:lnSpc>
            </a:pPr>
            <a:r>
              <a:rPr lang="ru-RU" sz="2400" b="1" dirty="0"/>
              <a:t>На берега озере</a:t>
            </a:r>
          </a:p>
          <a:p>
            <a:pPr algn="ctr">
              <a:lnSpc>
                <a:spcPct val="150000"/>
              </a:lnSpc>
            </a:pPr>
            <a:r>
              <a:rPr lang="ru-RU" sz="2400" b="1" dirty="0" err="1"/>
              <a:t>Времыши</a:t>
            </a:r>
            <a:r>
              <a:rPr lang="ru-RU" sz="2400" b="1" dirty="0"/>
              <a:t>, камыши,</a:t>
            </a:r>
          </a:p>
          <a:p>
            <a:pPr algn="ctr">
              <a:lnSpc>
                <a:spcPct val="150000"/>
              </a:lnSpc>
            </a:pPr>
            <a:r>
              <a:rPr lang="ru-RU" sz="2400" b="1" dirty="0"/>
              <a:t>На озера береге</a:t>
            </a:r>
          </a:p>
          <a:p>
            <a:pPr algn="ctr">
              <a:lnSpc>
                <a:spcPct val="150000"/>
              </a:lnSpc>
            </a:pPr>
            <a:r>
              <a:rPr lang="ru-RU" sz="2400" b="1" dirty="0"/>
              <a:t>Священно шумящие.</a:t>
            </a: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1916832"/>
            <a:ext cx="623143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/>
              <a:t>Когда умирают кони – дышат,</a:t>
            </a:r>
          </a:p>
          <a:p>
            <a:pPr>
              <a:lnSpc>
                <a:spcPct val="150000"/>
              </a:lnSpc>
            </a:pPr>
            <a:r>
              <a:rPr lang="ru-RU" sz="2400" b="1" dirty="0"/>
              <a:t>Когда умирают травы – сохнут,</a:t>
            </a:r>
          </a:p>
          <a:p>
            <a:pPr>
              <a:lnSpc>
                <a:spcPct val="150000"/>
              </a:lnSpc>
            </a:pPr>
            <a:r>
              <a:rPr lang="ru-RU" sz="2400" b="1" dirty="0"/>
              <a:t>Когда умирают солнца – они гаснут,</a:t>
            </a:r>
          </a:p>
          <a:p>
            <a:pPr>
              <a:lnSpc>
                <a:spcPct val="150000"/>
              </a:lnSpc>
            </a:pPr>
            <a:r>
              <a:rPr lang="ru-RU" sz="2400" b="1" dirty="0"/>
              <a:t>Когда умирают люди – поют песни.</a:t>
            </a: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2060848"/>
            <a:ext cx="4572000" cy="324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/>
              <a:t>Мне много ль надо? Коврига хлеба</a:t>
            </a:r>
          </a:p>
          <a:p>
            <a:pPr>
              <a:lnSpc>
                <a:spcPct val="150000"/>
              </a:lnSpc>
            </a:pPr>
            <a:r>
              <a:rPr lang="ru-RU" sz="2800" b="1" dirty="0"/>
              <a:t>И капля молока,</a:t>
            </a:r>
          </a:p>
          <a:p>
            <a:pPr>
              <a:lnSpc>
                <a:spcPct val="150000"/>
              </a:lnSpc>
            </a:pPr>
            <a:r>
              <a:rPr lang="ru-RU" sz="2800" b="1" dirty="0"/>
              <a:t>Да это небо,</a:t>
            </a:r>
          </a:p>
          <a:p>
            <a:pPr>
              <a:lnSpc>
                <a:spcPct val="150000"/>
              </a:lnSpc>
            </a:pPr>
            <a:r>
              <a:rPr lang="ru-RU" sz="2800" b="1" dirty="0"/>
              <a:t>Да эти облака!</a:t>
            </a: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23728" y="1268760"/>
            <a:ext cx="5166320" cy="5113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/>
              <a:t> </a:t>
            </a:r>
            <a:r>
              <a:rPr lang="ru-RU" sz="2000" b="1" dirty="0"/>
              <a:t>Кому </a:t>
            </a:r>
            <a:r>
              <a:rPr lang="ru-RU" sz="2000" b="1" dirty="0" err="1"/>
              <a:t>сказатеньки</a:t>
            </a:r>
            <a:r>
              <a:rPr lang="ru-RU" sz="2000" b="1" dirty="0"/>
              <a:t>,</a:t>
            </a:r>
          </a:p>
          <a:p>
            <a:pPr>
              <a:lnSpc>
                <a:spcPct val="150000"/>
              </a:lnSpc>
            </a:pPr>
            <a:r>
              <a:rPr lang="ru-RU" sz="2000" b="1" dirty="0"/>
              <a:t>Как важно жила барынька,</a:t>
            </a:r>
          </a:p>
          <a:p>
            <a:pPr>
              <a:lnSpc>
                <a:spcPct val="150000"/>
              </a:lnSpc>
            </a:pPr>
            <a:r>
              <a:rPr lang="ru-RU" sz="2000" b="1" dirty="0"/>
              <a:t>Нет, не важная барыня,</a:t>
            </a:r>
          </a:p>
          <a:p>
            <a:pPr>
              <a:lnSpc>
                <a:spcPct val="150000"/>
              </a:lnSpc>
            </a:pPr>
            <a:r>
              <a:rPr lang="ru-RU" sz="2000" b="1" dirty="0"/>
              <a:t>А, так сказать, </a:t>
            </a:r>
            <a:r>
              <a:rPr lang="ru-RU" sz="2000" b="1" dirty="0" err="1"/>
              <a:t>лягушечка</a:t>
            </a:r>
            <a:r>
              <a:rPr lang="ru-RU" sz="2000" b="1" dirty="0"/>
              <a:t>:</a:t>
            </a:r>
          </a:p>
          <a:p>
            <a:pPr>
              <a:lnSpc>
                <a:spcPct val="150000"/>
              </a:lnSpc>
            </a:pPr>
            <a:r>
              <a:rPr lang="ru-RU" sz="2000" b="1" dirty="0"/>
              <a:t>Толста, низка и в сарафане,</a:t>
            </a:r>
          </a:p>
          <a:p>
            <a:pPr>
              <a:lnSpc>
                <a:spcPct val="150000"/>
              </a:lnSpc>
            </a:pPr>
            <a:r>
              <a:rPr lang="ru-RU" sz="2000" b="1" dirty="0"/>
              <a:t>И дружбу вела </a:t>
            </a:r>
            <a:r>
              <a:rPr lang="ru-RU" sz="2000" b="1" dirty="0" err="1"/>
              <a:t>большевитую</a:t>
            </a:r>
            <a:r>
              <a:rPr lang="ru-RU" sz="2000" b="1" dirty="0"/>
              <a:t> </a:t>
            </a:r>
          </a:p>
          <a:p>
            <a:pPr>
              <a:lnSpc>
                <a:spcPct val="150000"/>
              </a:lnSpc>
            </a:pPr>
            <a:r>
              <a:rPr lang="ru-RU" sz="2000" b="1" dirty="0"/>
              <a:t>С сосновыми князьями.</a:t>
            </a:r>
          </a:p>
          <a:p>
            <a:pPr>
              <a:lnSpc>
                <a:spcPct val="150000"/>
              </a:lnSpc>
            </a:pPr>
            <a:r>
              <a:rPr lang="ru-RU" sz="2000" b="1" dirty="0"/>
              <a:t>И зеркальные топила</a:t>
            </a:r>
          </a:p>
          <a:p>
            <a:pPr>
              <a:lnSpc>
                <a:spcPct val="150000"/>
              </a:lnSpc>
            </a:pPr>
            <a:r>
              <a:rPr lang="ru-RU" sz="2000" b="1" dirty="0"/>
              <a:t>Обозначили следы,</a:t>
            </a:r>
          </a:p>
          <a:p>
            <a:pPr>
              <a:lnSpc>
                <a:spcPct val="150000"/>
              </a:lnSpc>
            </a:pPr>
            <a:r>
              <a:rPr lang="ru-RU" sz="2000" b="1" dirty="0"/>
              <a:t>Где она весной ступила,</a:t>
            </a:r>
          </a:p>
          <a:p>
            <a:pPr>
              <a:lnSpc>
                <a:spcPct val="150000"/>
              </a:lnSpc>
            </a:pPr>
            <a:r>
              <a:rPr lang="ru-RU" sz="2000" b="1" dirty="0"/>
              <a:t>Дева ветреной воды.</a:t>
            </a: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1813" y="1628800"/>
            <a:ext cx="87153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417040" y="1659578"/>
            <a:ext cx="61072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/>
              <a:t>Псевдоним</a:t>
            </a:r>
            <a:r>
              <a:rPr lang="ru-RU" sz="2000" dirty="0"/>
              <a:t> </a:t>
            </a:r>
            <a:r>
              <a:rPr lang="ru-RU" sz="2000" dirty="0" smtClean="0"/>
              <a:t>- вымышленное </a:t>
            </a:r>
            <a:r>
              <a:rPr lang="ru-RU" sz="2000" dirty="0"/>
              <a:t>имя писателя, артиста, политического </a:t>
            </a:r>
            <a:r>
              <a:rPr lang="ru-RU" sz="2000" dirty="0" smtClean="0"/>
              <a:t>деятеля.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27272" y="2924944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err="1" smtClean="0"/>
              <a:t>Велимир</a:t>
            </a:r>
            <a:r>
              <a:rPr lang="ru-RU" sz="3200" dirty="0" smtClean="0"/>
              <a:t> Хлебников</a:t>
            </a:r>
            <a:endParaRPr lang="ru-RU" sz="3200" dirty="0"/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Кузнечик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01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useum.ru/imgB.asp?653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32656"/>
            <a:ext cx="4315710" cy="3943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99592" y="5013176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Кузов – корзина из берёсты, лукошко, гнутый короб.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981519"/>
      </p:ext>
    </p:extLst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1340768"/>
            <a:ext cx="5022304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i="1" dirty="0"/>
              <a:t>Произнесите выделенные звуки. На что они похожи?</a:t>
            </a:r>
          </a:p>
          <a:p>
            <a:pPr>
              <a:lnSpc>
                <a:spcPct val="150000"/>
              </a:lnSpc>
            </a:pPr>
            <a:r>
              <a:rPr lang="ru-RU" dirty="0"/>
              <a:t> </a:t>
            </a:r>
          </a:p>
          <a:p>
            <a:pPr>
              <a:lnSpc>
                <a:spcPct val="150000"/>
              </a:lnSpc>
            </a:pPr>
            <a:r>
              <a:rPr lang="ru-RU" sz="2400" dirty="0"/>
              <a:t>К</a:t>
            </a:r>
            <a:r>
              <a:rPr lang="ru-RU" sz="2400" i="1" dirty="0"/>
              <a:t>узн</a:t>
            </a:r>
            <a:r>
              <a:rPr lang="ru-RU" sz="2400" dirty="0"/>
              <a:t>ечик в к</a:t>
            </a:r>
            <a:r>
              <a:rPr lang="ru-RU" sz="2400" i="1" dirty="0"/>
              <a:t>уз</a:t>
            </a:r>
            <a:r>
              <a:rPr lang="ru-RU" sz="2400" dirty="0"/>
              <a:t>ов п</a:t>
            </a:r>
            <a:r>
              <a:rPr lang="ru-RU" sz="2400" i="1" dirty="0"/>
              <a:t>уз</a:t>
            </a:r>
            <a:r>
              <a:rPr lang="ru-RU" sz="2400" dirty="0"/>
              <a:t>а уложил</a:t>
            </a:r>
          </a:p>
          <a:p>
            <a:pPr>
              <a:lnSpc>
                <a:spcPct val="150000"/>
              </a:lnSpc>
            </a:pPr>
            <a:r>
              <a:rPr lang="ru-RU" sz="2400" dirty="0"/>
              <a:t>Прибре</a:t>
            </a:r>
            <a:r>
              <a:rPr lang="ru-RU" sz="2400" i="1" dirty="0"/>
              <a:t>жн</a:t>
            </a:r>
            <a:r>
              <a:rPr lang="ru-RU" sz="2400" dirty="0"/>
              <a:t>ых много трав и вер.</a:t>
            </a:r>
          </a:p>
          <a:p>
            <a:pPr>
              <a:lnSpc>
                <a:spcPct val="150000"/>
              </a:lnSpc>
            </a:pPr>
            <a:r>
              <a:rPr lang="ru-RU" sz="2400" dirty="0"/>
              <a:t> </a:t>
            </a:r>
            <a:r>
              <a:rPr lang="ru-RU" sz="2400" dirty="0" smtClean="0"/>
              <a:t>«</a:t>
            </a:r>
            <a:r>
              <a:rPr lang="ru-RU" sz="2400" dirty="0" err="1"/>
              <a:t>П</a:t>
            </a:r>
            <a:r>
              <a:rPr lang="ru-RU" sz="2400" i="1" dirty="0" err="1"/>
              <a:t>инь</a:t>
            </a:r>
            <a:r>
              <a:rPr lang="ru-RU" sz="2400" dirty="0"/>
              <a:t>, </a:t>
            </a:r>
            <a:r>
              <a:rPr lang="ru-RU" sz="2400" dirty="0" err="1"/>
              <a:t>п</a:t>
            </a:r>
            <a:r>
              <a:rPr lang="ru-RU" sz="2400" i="1" dirty="0" err="1"/>
              <a:t>инь</a:t>
            </a:r>
            <a:r>
              <a:rPr lang="ru-RU" sz="2400" dirty="0"/>
              <a:t>, </a:t>
            </a:r>
            <a:r>
              <a:rPr lang="ru-RU" sz="2400" dirty="0" err="1"/>
              <a:t>п</a:t>
            </a:r>
            <a:r>
              <a:rPr lang="ru-RU" sz="2400" i="1" dirty="0" err="1"/>
              <a:t>инь</a:t>
            </a:r>
            <a:r>
              <a:rPr lang="ru-RU" sz="2400" dirty="0"/>
              <a:t>!» - тарарахнул </a:t>
            </a:r>
            <a:r>
              <a:rPr lang="ru-RU" sz="2400" dirty="0" err="1"/>
              <a:t>з</a:t>
            </a:r>
            <a:r>
              <a:rPr lang="ru-RU" sz="2400" i="1" dirty="0" err="1"/>
              <a:t>инзи</a:t>
            </a:r>
            <a:r>
              <a:rPr lang="ru-RU" sz="2400" dirty="0" err="1"/>
              <a:t>вер</a:t>
            </a:r>
            <a:r>
              <a:rPr lang="ru-RU" sz="2400" dirty="0" smtClean="0"/>
              <a:t>.</a:t>
            </a:r>
          </a:p>
          <a:p>
            <a:pPr>
              <a:lnSpc>
                <a:spcPct val="150000"/>
              </a:lnSpc>
            </a:pPr>
            <a:endParaRPr lang="ru-RU" dirty="0"/>
          </a:p>
          <a:p>
            <a:pPr>
              <a:lnSpc>
                <a:spcPct val="150000"/>
              </a:lnSpc>
            </a:pPr>
            <a:endParaRPr lang="ru-RU" dirty="0" smtClean="0"/>
          </a:p>
          <a:p>
            <a:pPr>
              <a:lnSpc>
                <a:spcPct val="150000"/>
              </a:lnSpc>
            </a:pPr>
            <a:endParaRPr lang="ru-RU" dirty="0"/>
          </a:p>
          <a:p>
            <a:pPr>
              <a:lnSpc>
                <a:spcPct val="150000"/>
              </a:lnSpc>
            </a:pPr>
            <a:r>
              <a:rPr lang="ru-RU" dirty="0"/>
              <a:t> </a:t>
            </a:r>
            <a:r>
              <a:rPr lang="ru-RU" i="1" dirty="0" smtClean="0"/>
              <a:t>Звукопись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714360632"/>
      </p:ext>
    </p:extLst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литка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Grace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2700000" scaled="1"/>
        </a:gradFill>
        <a:blipFill>
          <a:blip xmlns:r="http://schemas.openxmlformats.org/officeDocument/2006/relationships" r:embed="rId1">
            <a:duotone>
              <a:srgbClr val="FFFFFF"/>
              <a:schemeClr val="phClr">
                <a:tint val="100000"/>
              </a:schemeClr>
            </a:duotone>
          </a:blip>
          <a:tile tx="0" ty="0" sx="80000" sy="85000" flip="none" algn="tl"/>
        </a:blipFill>
      </a:fillStyleLst>
      <a:lnStyleLst>
        <a:ln w="13175" cap="flat" cmpd="sng" algn="ctr">
          <a:solidFill>
            <a:schemeClr val="phClr">
              <a:alpha val="100000"/>
            </a:schemeClr>
          </a:solidFill>
          <a:prstDash val="solid"/>
        </a:ln>
        <a:ln w="19525" cap="flat" cmpd="sng" algn="ctr">
          <a:solidFill>
            <a:schemeClr val="phClr">
              <a:alpha val="100000"/>
            </a:schemeClr>
          </a:solidFill>
          <a:prstDash val="solid"/>
        </a:ln>
        <a:ln w="26350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95000">
              <a:srgbClr val="000000">
                <a:alpha val="55000"/>
              </a:srgbClr>
            </a:outerShdw>
          </a:effectLst>
          <a:scene3d>
            <a:camera prst="perspectiveFront" fov="7200000"/>
            <a:lightRig rig="brightRoom" dir="t">
              <a:rot lat="0" lon="0" rev="4800000"/>
            </a:lightRig>
          </a:scene3d>
          <a:sp3d contourW="12700" prstMaterial="powder">
            <a:bevelT h="25400"/>
            <a:bevelB h="2540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254000" dist="50800" dir="2700000" algn="tl">
              <a:srgbClr val="000000">
                <a:alpha val="55000"/>
              </a:srgbClr>
            </a:outerShdw>
          </a:effectLst>
          <a:scene3d>
            <a:camera prst="perspectiveFront" fov="7200000"/>
            <a:lightRig rig="brightRoom" dir="t">
              <a:rot lat="0" lon="0" rev="4800000"/>
            </a:lightRig>
          </a:scene3d>
          <a:sp3d contourW="12700" prstMaterial="powder">
            <a:bevelT h="25400"/>
            <a:bevelB h="2540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254000" dist="50800" dir="2700000" algn="tl">
              <a:srgbClr val="000000">
                <a:alpha val="55000"/>
              </a:srgbClr>
            </a:outerShdw>
          </a:effectLst>
          <a:scene3d>
            <a:camera prst="perspectiveFront" fov="7200000"/>
            <a:lightRig rig="brightRoom" dir="t">
              <a:rot lat="0" lon="0" rev="2700000"/>
            </a:lightRig>
          </a:scene3d>
          <a:sp3d>
            <a:bevelT w="342900" h="38100" prst="softRound"/>
            <a:bevelB w="342900" h="38100" prst="softRound"/>
            <a:contourClr>
              <a:srgbClr val="000000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Плитка</Template>
  <TotalTime>0</TotalTime>
  <Words>244</Words>
  <Application>Microsoft Office PowerPoint</Application>
  <PresentationFormat>Экран (4:3)</PresentationFormat>
  <Paragraphs>53</Paragraphs>
  <Slides>12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Плитка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/>
  <cp:lastModifiedBy/>
  <cp:revision>2</cp:revision>
  <dcterms:created xsi:type="dcterms:W3CDTF">2009-10-03T13:34:37Z</dcterms:created>
  <dcterms:modified xsi:type="dcterms:W3CDTF">2016-02-09T09:50:20Z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TC103626541049</vt:lpwstr>
  </property>
</Properties>
</file>